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0" r:id="rId3"/>
    <p:sldId id="261" r:id="rId4"/>
    <p:sldId id="266" r:id="rId5"/>
    <p:sldId id="265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6478488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926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65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96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56307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54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6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5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8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1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8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19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87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2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6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3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636996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636996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6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6635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45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635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6350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98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8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88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274664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7865" y="273052"/>
            <a:ext cx="38164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274664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53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66247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612775"/>
            <a:ext cx="65665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66247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97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6635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0900F-FE65-46C2-8BB1-BA595D0844F2}" type="datetimeFigureOut">
              <a:rPr lang="cs-CZ" smtClean="0"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66" y="496"/>
            <a:ext cx="1617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0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E620-241D-42CA-83E0-5C472F6640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E2B18-AFC5-4382-8D02-2A17D8392F3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humanitárních organizací </a:t>
            </a:r>
            <a:b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Ústeckého kraje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Přehled </a:t>
            </a:r>
            <a:r>
              <a:rPr lang="cs-CZ" sz="2800" dirty="0">
                <a:solidFill>
                  <a:schemeClr val="tx1"/>
                </a:solidFill>
              </a:rPr>
              <a:t>členských organizací a </a:t>
            </a:r>
            <a:r>
              <a:rPr lang="cs-CZ" sz="2800" dirty="0" smtClean="0">
                <a:solidFill>
                  <a:schemeClr val="tx1"/>
                </a:solidFill>
              </a:rPr>
              <a:t>činností 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ve vztahu k humanitární práci</a:t>
            </a:r>
            <a:endParaRPr lang="cs-CZ" sz="28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1700" i="1" dirty="0">
                <a:solidFill>
                  <a:schemeClr val="tx1"/>
                </a:solidFill>
              </a:rPr>
              <a:t>Aktualizace 2</a:t>
            </a:r>
            <a:r>
              <a:rPr lang="cs-CZ" sz="1700" i="1" dirty="0" smtClean="0">
                <a:solidFill>
                  <a:schemeClr val="tx1"/>
                </a:solidFill>
              </a:rPr>
              <a:t>. listopadu 2018</a:t>
            </a:r>
            <a:endParaRPr lang="cs-CZ" sz="17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Aktivity_OCH\panel HO\promo_panelHO\zaloz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0" y="18936"/>
            <a:ext cx="1619672" cy="68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14181"/>
            <a:ext cx="6480720" cy="1078570"/>
          </a:xfrm>
        </p:spPr>
        <p:txBody>
          <a:bodyPr>
            <a:norm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Oblastní charita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Rumburk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747" y="1480485"/>
            <a:ext cx="6635080" cy="32463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Účast Oblastní charity </a:t>
            </a:r>
            <a:r>
              <a:rPr lang="cs-CZ" sz="1800" dirty="0" smtClean="0"/>
              <a:t>Rumburk při </a:t>
            </a:r>
            <a:r>
              <a:rPr lang="cs-CZ" sz="1800" dirty="0"/>
              <a:t>povodních, rozsah </a:t>
            </a:r>
            <a:r>
              <a:rPr lang="cs-CZ" sz="1800" dirty="0" smtClean="0"/>
              <a:t>pomoci:</a:t>
            </a:r>
          </a:p>
          <a:p>
            <a:pPr marL="0" indent="0">
              <a:buClr>
                <a:srgbClr val="00B050"/>
              </a:buClr>
              <a:buNone/>
            </a:pPr>
            <a:endParaRPr lang="cs-CZ" sz="900" dirty="0" smtClean="0"/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humanitární pomoc při povodních ve Šluknovském výběžku v roce 2010,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organizace benefičního koncertu „Pomoc pro povodně – Sami sobě“ v Rumburku,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distribuce ošacení, desinfekčních prostředků, úklidových pomůcek a nářadí, půjčování vysoušečů,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monitoring zaplavených oblastí,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 smtClean="0"/>
              <a:t>poskytování finančních prostředků postiženým domácnostem  ve spolupráci s Diecézní charitou Litoměřice a </a:t>
            </a:r>
            <a:r>
              <a:rPr lang="cs-CZ" sz="1700" dirty="0" err="1" smtClean="0"/>
              <a:t>Deutsche</a:t>
            </a:r>
            <a:r>
              <a:rPr lang="cs-CZ" sz="1700" dirty="0" smtClean="0"/>
              <a:t> </a:t>
            </a:r>
            <a:r>
              <a:rPr lang="cs-CZ" sz="1700" dirty="0" err="1" smtClean="0"/>
              <a:t>Caritasverband</a:t>
            </a:r>
            <a:r>
              <a:rPr lang="cs-CZ" sz="1700" dirty="0" smtClean="0"/>
              <a:t>.</a:t>
            </a:r>
            <a:endParaRPr lang="cs-CZ" sz="180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130"/>
            <a:ext cx="855651" cy="1146101"/>
          </a:xfrm>
          <a:prstGeom prst="rect">
            <a:avLst/>
          </a:prstGeom>
        </p:spPr>
      </p:pic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174"/>
            <a:ext cx="2208245" cy="16561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09842"/>
            <a:ext cx="2156688" cy="16175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14025"/>
            <a:ext cx="2213872" cy="16604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17781" y="6400742"/>
            <a:ext cx="497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i="1" dirty="0"/>
              <a:t>POVODNĚ 2010 </a:t>
            </a:r>
            <a:r>
              <a:rPr lang="cs-CZ" sz="1200" i="1" dirty="0"/>
              <a:t>- Dolní </a:t>
            </a:r>
            <a:r>
              <a:rPr lang="cs-CZ" sz="1200" i="1" dirty="0" smtClean="0"/>
              <a:t>Podluží, Šluknov, Staré </a:t>
            </a:r>
            <a:r>
              <a:rPr lang="cs-CZ" sz="1200" i="1" dirty="0"/>
              <a:t>Křečany, </a:t>
            </a:r>
            <a:r>
              <a:rPr lang="cs-CZ" sz="1200" i="1" dirty="0" smtClean="0"/>
              <a:t>Vilémov, Velký Šenov</a:t>
            </a:r>
          </a:p>
          <a:p>
            <a:r>
              <a:rPr lang="cs-CZ" sz="1200" i="1" dirty="0"/>
              <a:t>Autor foto: Oblastní charita Rumburk</a:t>
            </a:r>
          </a:p>
          <a:p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11634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14181"/>
            <a:ext cx="6480720" cy="107857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Oblastní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charita Česká Kamenice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1353" y="1446721"/>
            <a:ext cx="6635080" cy="4902571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Účast </a:t>
            </a:r>
            <a:r>
              <a:rPr lang="cs-CZ" sz="1900" dirty="0"/>
              <a:t>Oblastní charity </a:t>
            </a:r>
            <a:r>
              <a:rPr lang="cs-CZ" sz="1900" dirty="0" smtClean="0"/>
              <a:t>Česká Kamenice při </a:t>
            </a:r>
            <a:r>
              <a:rPr lang="cs-CZ" sz="1900" dirty="0"/>
              <a:t>povodních, rozsah pomoci</a:t>
            </a:r>
            <a:r>
              <a:rPr lang="cs-CZ" sz="1900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cs-CZ" sz="1000" dirty="0" smtClean="0"/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účast na krizových štábech Magistrátu města Děčín v rámci Panelu HO Děčín,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zřízení a vedení dočasného humanitárního skladu (Domov se zvl. režimem), </a:t>
            </a:r>
            <a:br>
              <a:rPr lang="cs-CZ" sz="1700" dirty="0"/>
            </a:br>
            <a:r>
              <a:rPr lang="cs-CZ" sz="1700" dirty="0"/>
              <a:t>distribuce ošacení, desinfekčních prostředků, úklidových pomůcek a nářadí, 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půjčování vysoušečů,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monitoring zaplavených oblastí (</a:t>
            </a:r>
            <a:r>
              <a:rPr lang="cs-CZ" sz="1700" dirty="0" err="1"/>
              <a:t>Českokamenicko</a:t>
            </a:r>
            <a:r>
              <a:rPr lang="cs-CZ" sz="1700" dirty="0"/>
              <a:t>, Děčín, </a:t>
            </a:r>
            <a:r>
              <a:rPr lang="cs-CZ" sz="1700" dirty="0" err="1"/>
              <a:t>Šluknovsko</a:t>
            </a:r>
            <a:r>
              <a:rPr lang="cs-CZ" sz="1700" dirty="0"/>
              <a:t>),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poskytování finančních prostředků postiženým domácnostem – spolupráce </a:t>
            </a:r>
            <a:r>
              <a:rPr lang="cs-CZ" sz="1700" dirty="0" smtClean="0"/>
              <a:t>s Diecézní charitou Litoměřice </a:t>
            </a:r>
            <a:r>
              <a:rPr lang="cs-CZ" sz="1700" dirty="0"/>
              <a:t>a </a:t>
            </a:r>
            <a:r>
              <a:rPr lang="cs-CZ" sz="1700" dirty="0" err="1"/>
              <a:t>Deutsche</a:t>
            </a:r>
            <a:r>
              <a:rPr lang="cs-CZ" sz="1700" dirty="0"/>
              <a:t> </a:t>
            </a:r>
            <a:r>
              <a:rPr lang="cs-CZ" sz="1700" dirty="0" err="1"/>
              <a:t>Caritasverband</a:t>
            </a:r>
            <a:r>
              <a:rPr lang="cs-CZ" sz="1700" dirty="0"/>
              <a:t>. </a:t>
            </a:r>
          </a:p>
          <a:p>
            <a:pPr marL="358775" indent="0">
              <a:buNone/>
            </a:pPr>
            <a:r>
              <a:rPr lang="cs-CZ" sz="1700" dirty="0"/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130"/>
            <a:ext cx="855651" cy="11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048672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Farní charita Lovosice 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394" y="1446231"/>
            <a:ext cx="6635080" cy="49025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Účast Farní charity Lovosice při </a:t>
            </a:r>
            <a:r>
              <a:rPr lang="cs-CZ" sz="1900" dirty="0"/>
              <a:t>povodních, rozsah pomoci</a:t>
            </a:r>
            <a:r>
              <a:rPr lang="cs-CZ" sz="1900" dirty="0" smtClean="0"/>
              <a:t>:</a:t>
            </a:r>
          </a:p>
          <a:p>
            <a:pPr marL="0" indent="0">
              <a:buClr>
                <a:srgbClr val="00B050"/>
              </a:buClr>
              <a:buNone/>
            </a:pPr>
            <a:endParaRPr lang="cs-CZ" sz="1000" dirty="0" smtClean="0"/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komunikace s městem ohledně evakuací uživatelů charity Lovosice,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monitoring vzestupu hladiny Labe,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porada v Litoměřicích (určení lokalit),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tel. komunikace se starosty daných lokalit –  nabídka  pomoci,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vysoušeče  pro obce, města – spolupráce s Diecézní Charitou Litoměřice,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osobní  depistáž – nabídky pomoci – zjištění současného stavu - objednávka – humanitární pomoci,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rozvoz humanitární pomoci + úklidových pomůcek, 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nabídka dobrovolníků,</a:t>
            </a:r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sociální šetření – finanční pomoc </a:t>
            </a:r>
            <a:r>
              <a:rPr lang="cs-CZ" sz="1700" dirty="0" err="1"/>
              <a:t>Deutsche</a:t>
            </a:r>
            <a:r>
              <a:rPr lang="cs-CZ" sz="1700" dirty="0"/>
              <a:t> </a:t>
            </a:r>
            <a:r>
              <a:rPr lang="cs-CZ" sz="1700" dirty="0" err="1" smtClean="0"/>
              <a:t>Caritasverband</a:t>
            </a:r>
            <a:r>
              <a:rPr lang="cs-CZ" sz="1700" dirty="0" smtClean="0"/>
              <a:t>,</a:t>
            </a:r>
            <a:endParaRPr lang="cs-CZ" sz="1700" dirty="0"/>
          </a:p>
          <a:p>
            <a:pPr marL="630238" indent="-271463">
              <a:buFont typeface="Calibri" panose="020F0502020204030204" pitchFamily="34" charset="0"/>
              <a:buChar char="–"/>
            </a:pPr>
            <a:r>
              <a:rPr lang="cs-CZ" sz="1700" dirty="0"/>
              <a:t>výdej v charitním skladu v Litoměřicích a redistribuce.</a:t>
            </a:r>
          </a:p>
          <a:p>
            <a:pPr marL="358775" indent="0">
              <a:buNone/>
            </a:pPr>
            <a:r>
              <a:rPr lang="cs-CZ" sz="1700" dirty="0"/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130"/>
            <a:ext cx="855651" cy="11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2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570774"/>
            <a:ext cx="6048672" cy="93610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Spirála, Ústecký kraj z. s.</a:t>
            </a:r>
            <a:b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Terénní krizový tým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4" y="404664"/>
            <a:ext cx="1270828" cy="1246231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3778"/>
            <a:ext cx="2905355" cy="2181286"/>
          </a:xfrm>
        </p:spPr>
      </p:pic>
      <p:sp>
        <p:nvSpPr>
          <p:cNvPr id="7" name="Obdélník 6"/>
          <p:cNvSpPr/>
          <p:nvPr/>
        </p:nvSpPr>
        <p:spPr>
          <a:xfrm>
            <a:off x="251520" y="182377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Poskytuje psychosociální pomoc třetí den od události až do jednoho roku přímo v místě zasažení</a:t>
            </a:r>
            <a:r>
              <a:rPr lang="cs-CZ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Poskytuje krizovou psychosociální pomoc v evakuačních centrech.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Typy mimořádných událostí: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cs-CZ" dirty="0"/>
              <a:t>přírodní a průmyslové katastrofy,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cs-CZ" dirty="0"/>
              <a:t>hromadná neštěstí.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Cílová skupina: přímo zasažení, příbuzní, známí a svědci události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Místní komunita, významné osobnosti obce (starosta, duchovní, učitelé…)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40888" y="4081783"/>
            <a:ext cx="305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Dobrovolnice terénního krizového týmu </a:t>
            </a:r>
            <a:endParaRPr lang="cs-CZ" sz="1200" i="1" dirty="0" smtClean="0"/>
          </a:p>
          <a:p>
            <a:r>
              <a:rPr lang="cs-CZ" sz="1200" i="1" dirty="0" smtClean="0"/>
              <a:t>s </a:t>
            </a:r>
            <a:r>
              <a:rPr lang="cs-CZ" sz="1200" i="1" dirty="0"/>
              <a:t>psycholožkou HZS ÚK, </a:t>
            </a:r>
            <a:r>
              <a:rPr lang="cs-CZ" sz="1200" i="1" dirty="0" smtClean="0"/>
              <a:t>2014</a:t>
            </a:r>
          </a:p>
          <a:p>
            <a:r>
              <a:rPr lang="cs-CZ" sz="1200" i="1" dirty="0" smtClean="0"/>
              <a:t>Autor </a:t>
            </a:r>
            <a:r>
              <a:rPr lang="cs-CZ" sz="1200" i="1" dirty="0"/>
              <a:t>foto: Spirála, Ústecký kraj z. s. </a:t>
            </a:r>
          </a:p>
        </p:txBody>
      </p:sp>
    </p:spTree>
    <p:extLst>
      <p:ext uri="{BB962C8B-B14F-4D97-AF65-F5344CB8AC3E}">
        <p14:creationId xmlns:p14="http://schemas.microsoft.com/office/powerpoint/2010/main" val="115991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564656"/>
            <a:ext cx="6048672" cy="93610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Spirála, Ústecký kraj z. s.</a:t>
            </a:r>
            <a:b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krizové intervence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8" y="332656"/>
            <a:ext cx="1270828" cy="124623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64868" y="2060848"/>
            <a:ext cx="6743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Nabízí možnost krizového pobytu pro zasažené osoby se specifickými obtížemi (zdravotní postižení, psychiatrické onemocnění, mentální postižení, vícečetná rodina</a:t>
            </a:r>
            <a:r>
              <a:rPr lang="cs-CZ" dirty="0" smtClean="0"/>
              <a:t>…..).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Využití nepřetržitého provozu Linky pomoci pro kontakt s HZS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Využití nepřetržitého provozu Linky pomoci jako informačního kanálu pro zasažené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Nabízí možnost krizové intervence osobám vytypovaným Terénním krizovým týmem nebo spolupracujícími organizacemi v místě zasažení, které potřebují systematickou dlouhodobou péči.</a:t>
            </a:r>
          </a:p>
        </p:txBody>
      </p:sp>
    </p:spTree>
    <p:extLst>
      <p:ext uri="{BB962C8B-B14F-4D97-AF65-F5344CB8AC3E}">
        <p14:creationId xmlns:p14="http://schemas.microsoft.com/office/powerpoint/2010/main" val="86795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3"/>
            <a:ext cx="6048672" cy="1041567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Dobrovolnické centrum,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z.s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Ústí nad Labem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6851104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Člen PANELU humanitárních organizací ÚK.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Člen pracovní skupiny Dobrovolnictví pro mimořádné události při Ministerstvu vnitra ČR.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Koordinace dobrovolníků, jejich proškolování.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Spolupráce s německými organizacemi v oblasti humanitární pomoci.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Činnost DC o povodních: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700" dirty="0"/>
              <a:t>účast na krizovém štábu města Ústí nad Labem spolu s dalšími NNO,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700" dirty="0"/>
              <a:t>sdílení informací o skutečných potřebách  v rámci PANELU,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700" dirty="0"/>
              <a:t>organizace dobrovolníků – evidence, proškolení, vybavení,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700" dirty="0"/>
              <a:t>koordinace dobrovolníků v terénu,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700" dirty="0"/>
              <a:t>pomoc s odklízením škod, v evakuačních centrech,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700" dirty="0"/>
              <a:t>zapojení dobrovolníků do Terénního krizového týmu.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1" y="443891"/>
            <a:ext cx="1417410" cy="12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0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52728" cy="1041567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Děčín</a:t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Ústí nad Labem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6851104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MEDIC Děčín a MEDIC Ústí nad Labem jsou dva spolupracující spolky, zabývající se: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800" dirty="0"/>
              <a:t>výukou první pomoci,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800" dirty="0"/>
              <a:t>zabezpečováním zdravotnických dozorů na společenských akcích,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800" dirty="0"/>
              <a:t>humanitární činností.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Společným projektem obou spolků je jednotka MEDIC ERU, určená pro  poskytování zdravotnické, psychosociální a materiální pomoci obyvatelům, zasaženým při mimořádné události. </a:t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Kontakty</a:t>
            </a:r>
            <a:r>
              <a:rPr lang="cs-CZ" sz="1800" dirty="0"/>
              <a:t>:</a:t>
            </a:r>
            <a:br>
              <a:rPr lang="cs-CZ" sz="1800" dirty="0"/>
            </a:br>
            <a:r>
              <a:rPr lang="cs-CZ" sz="1800" dirty="0"/>
              <a:t>	MEDIC DC - +420 606 529 632</a:t>
            </a:r>
            <a:br>
              <a:rPr lang="cs-CZ" sz="1800" dirty="0"/>
            </a:br>
            <a:r>
              <a:rPr lang="cs-CZ" sz="1800" dirty="0"/>
              <a:t>	MEDIC UL - +420 739 429 332</a:t>
            </a:r>
          </a:p>
        </p:txBody>
      </p:sp>
    </p:spTree>
    <p:extLst>
      <p:ext uri="{BB962C8B-B14F-4D97-AF65-F5344CB8AC3E}">
        <p14:creationId xmlns:p14="http://schemas.microsoft.com/office/powerpoint/2010/main" val="100619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404663"/>
            <a:ext cx="5040560" cy="104156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 v tísni o. p. s.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Výsledek obrázku pro člověk v tísni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365859" y="4041643"/>
            <a:ext cx="210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Autor foto: Člověk v tísni, o.p.s.</a:t>
            </a:r>
            <a:endParaRPr lang="cs-CZ" sz="1200" i="1" dirty="0"/>
          </a:p>
        </p:txBody>
      </p:sp>
      <p:sp>
        <p:nvSpPr>
          <p:cNvPr id="8" name="Obdélník 7"/>
          <p:cNvSpPr/>
          <p:nvPr/>
        </p:nvSpPr>
        <p:spPr>
          <a:xfrm>
            <a:off x="240052" y="1844824"/>
            <a:ext cx="5125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Humanitární pomoc při povodních v ČR </a:t>
            </a:r>
          </a:p>
          <a:p>
            <a:pPr>
              <a:tabLst>
                <a:tab pos="271463" algn="l"/>
              </a:tabLst>
            </a:pPr>
            <a:r>
              <a:rPr lang="cs-CZ" dirty="0" smtClean="0"/>
              <a:t>	proběhla </a:t>
            </a:r>
            <a:r>
              <a:rPr lang="cs-CZ" dirty="0"/>
              <a:t>v letech: 1997, 2002, 2006, </a:t>
            </a:r>
            <a:endParaRPr lang="cs-CZ" dirty="0" smtClean="0"/>
          </a:p>
          <a:p>
            <a:pPr>
              <a:tabLst>
                <a:tab pos="271463" algn="l"/>
              </a:tabLst>
            </a:pPr>
            <a:r>
              <a:rPr lang="cs-CZ" dirty="0"/>
              <a:t>	</a:t>
            </a:r>
            <a:r>
              <a:rPr lang="cs-CZ" dirty="0" smtClean="0"/>
              <a:t>2009</a:t>
            </a:r>
            <a:r>
              <a:rPr lang="cs-CZ" dirty="0"/>
              <a:t>, 2010 a 2013. </a:t>
            </a:r>
            <a:endParaRPr lang="cs-CZ" dirty="0" smtClean="0"/>
          </a:p>
          <a:p>
            <a:pPr>
              <a:tabLst>
                <a:tab pos="271463" algn="l"/>
              </a:tabLst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cs-CZ" dirty="0" smtClean="0"/>
              <a:t>Finanční </a:t>
            </a:r>
            <a:r>
              <a:rPr lang="cs-CZ" dirty="0"/>
              <a:t>prostředky byly získány </a:t>
            </a:r>
            <a:endParaRPr lang="cs-CZ" dirty="0" smtClean="0"/>
          </a:p>
          <a:p>
            <a:pPr>
              <a:tabLst>
                <a:tab pos="271463" algn="l"/>
              </a:tabLst>
            </a:pPr>
            <a:r>
              <a:rPr lang="cs-CZ" dirty="0"/>
              <a:t>	</a:t>
            </a:r>
            <a:r>
              <a:rPr lang="cs-CZ" dirty="0" smtClean="0"/>
              <a:t>pomocí </a:t>
            </a:r>
            <a:r>
              <a:rPr lang="cs-CZ" dirty="0"/>
              <a:t>SOS sbírek. </a:t>
            </a:r>
            <a:endParaRPr lang="cs-CZ" b="1" dirty="0" smtClean="0"/>
          </a:p>
          <a:p>
            <a:pPr>
              <a:tabLst>
                <a:tab pos="271463" algn="l"/>
              </a:tabLst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současnosti pořádáme sérii </a:t>
            </a:r>
            <a:endParaRPr lang="cs-CZ" dirty="0" smtClean="0"/>
          </a:p>
          <a:p>
            <a:pPr marL="271463" indent="-271463"/>
            <a:r>
              <a:rPr lang="cs-CZ" dirty="0" smtClean="0"/>
              <a:t>	protipovodňových </a:t>
            </a:r>
            <a:r>
              <a:rPr lang="cs-CZ" dirty="0"/>
              <a:t>přednášek, kde se </a:t>
            </a:r>
            <a:r>
              <a:rPr lang="cs-CZ" dirty="0" smtClean="0"/>
              <a:t>snažíme </a:t>
            </a:r>
            <a:r>
              <a:rPr lang="cs-CZ" dirty="0"/>
              <a:t>zvýšit povědomí o rizicích </a:t>
            </a:r>
            <a:r>
              <a:rPr lang="cs-CZ" dirty="0" smtClean="0"/>
              <a:t>povodní a </a:t>
            </a:r>
            <a:r>
              <a:rPr lang="cs-CZ" dirty="0"/>
              <a:t>jejich zvládání. V rámci projektu je též </a:t>
            </a:r>
            <a:r>
              <a:rPr lang="cs-CZ" dirty="0" smtClean="0"/>
              <a:t>distribuována </a:t>
            </a:r>
            <a:r>
              <a:rPr lang="cs-CZ" dirty="0"/>
              <a:t>publikace "Žijeme v záplavovém </a:t>
            </a:r>
            <a:r>
              <a:rPr lang="cs-CZ" dirty="0" smtClean="0"/>
              <a:t>území“.</a:t>
            </a: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Ústecká pobočka se v rámci humanitární pomoci zapojuje distribucí získaných finančních prostředků a materiální pomoci. Je členem Panelu HO.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24" y="1772816"/>
            <a:ext cx="2841033" cy="21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607983"/>
            <a:ext cx="5712172" cy="77702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Diakonie ČCE Litoměřice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Výsledek obrázku pro diakonie čc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188640"/>
            <a:ext cx="160079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1" y="1598459"/>
            <a:ext cx="3156007" cy="2369470"/>
          </a:xfrm>
        </p:spPr>
      </p:pic>
      <p:sp>
        <p:nvSpPr>
          <p:cNvPr id="6" name="Obdélník 5"/>
          <p:cNvSpPr/>
          <p:nvPr/>
        </p:nvSpPr>
        <p:spPr>
          <a:xfrm>
            <a:off x="323530" y="4042882"/>
            <a:ext cx="2391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Autor foto: Diakonie ČCE Litoměřice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635896" y="278319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Poskytujeme  sociální služby </a:t>
            </a:r>
            <a:endParaRPr lang="cs-CZ" dirty="0" smtClean="0"/>
          </a:p>
          <a:p>
            <a:pPr>
              <a:tabLst>
                <a:tab pos="271463" algn="l"/>
                <a:tab pos="542925" algn="l"/>
              </a:tabLst>
            </a:pPr>
            <a:r>
              <a:rPr lang="cs-CZ" dirty="0"/>
              <a:t>	</a:t>
            </a:r>
            <a:r>
              <a:rPr lang="cs-CZ" dirty="0" smtClean="0"/>
              <a:t>a </a:t>
            </a:r>
            <a:r>
              <a:rPr lang="cs-CZ" dirty="0"/>
              <a:t>sociální pracovníky pro první </a:t>
            </a:r>
            <a:r>
              <a:rPr lang="cs-CZ" dirty="0" smtClean="0"/>
              <a:t>	monitoring </a:t>
            </a:r>
            <a:r>
              <a:rPr lang="cs-CZ" dirty="0"/>
              <a:t>při mimořádné události</a:t>
            </a:r>
            <a:r>
              <a:rPr lang="cs-CZ" dirty="0" smtClean="0"/>
              <a:t>.</a:t>
            </a:r>
          </a:p>
          <a:p>
            <a:pPr>
              <a:tabLst>
                <a:tab pos="271463" algn="l"/>
                <a:tab pos="542925" algn="l"/>
              </a:tabLst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Detašované pracoviště v Terezíně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Vypomáháme se skladem humanitární pomoci v Terezíně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Poskytujeme zázemí pro dobrovolníky, spolu zřizujeme humanitární základnu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5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692696"/>
            <a:ext cx="4248472" cy="2255423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AVAZ Děčín </a:t>
            </a:r>
            <a:r>
              <a:rPr lang="cs-CZ" sz="1000" b="1" dirty="0" smtClean="0"/>
              <a:t/>
            </a:r>
            <a:br>
              <a:rPr lang="cs-CZ" sz="1000" b="1" dirty="0" smtClean="0"/>
            </a:br>
            <a:r>
              <a:rPr lang="cs-CZ" sz="1000" b="1" dirty="0"/>
              <a:t/>
            </a:r>
            <a:br>
              <a:rPr lang="cs-CZ" sz="1000" b="1" dirty="0"/>
            </a:br>
            <a:r>
              <a:rPr lang="cs-CZ" sz="1000" b="1" dirty="0" smtClean="0"/>
              <a:t/>
            </a:r>
            <a:br>
              <a:rPr lang="cs-CZ" sz="1000" b="1" dirty="0" smtClean="0"/>
            </a:br>
            <a:r>
              <a:rPr lang="cs-CZ" sz="2400" b="1" dirty="0" smtClean="0"/>
              <a:t>Asociace </a:t>
            </a:r>
            <a:r>
              <a:rPr lang="cs-CZ" sz="2400" b="1" dirty="0"/>
              <a:t>vozíčkářů a </a:t>
            </a:r>
            <a:r>
              <a:rPr lang="cs-CZ" sz="2400" b="1" dirty="0" smtClean="0"/>
              <a:t>zdravotně  i </a:t>
            </a:r>
            <a:r>
              <a:rPr lang="cs-CZ" sz="2400" b="1" dirty="0"/>
              <a:t>mentálně postižených v ČR, </a:t>
            </a:r>
            <a:r>
              <a:rPr lang="cs-CZ" sz="2400" b="1" dirty="0" smtClean="0"/>
              <a:t>zapsaný </a:t>
            </a:r>
            <a:r>
              <a:rPr lang="cs-CZ" sz="2400" b="1" dirty="0"/>
              <a:t>spolek, z</a:t>
            </a:r>
            <a:r>
              <a:rPr lang="cs-CZ" sz="2400" b="1" dirty="0" smtClean="0"/>
              <a:t>. s</a:t>
            </a:r>
            <a:r>
              <a:rPr lang="cs-CZ" sz="2400" b="1" dirty="0"/>
              <a:t>.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664296" cy="1669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7" y="350100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Člen PANELU </a:t>
            </a:r>
            <a:r>
              <a:rPr lang="cs-CZ" dirty="0" smtClean="0"/>
              <a:t>HO.</a:t>
            </a:r>
          </a:p>
          <a:p>
            <a:pPr lvl="0"/>
            <a:endParaRPr lang="cs-CZ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Zajištění kompenzačních pomůcek pro zdravotně postižené občany.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60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8881" y="476672"/>
            <a:ext cx="6984776" cy="1080120"/>
          </a:xfrm>
        </p:spPr>
        <p:txBody>
          <a:bodyPr>
            <a:noAutofit/>
          </a:bodyPr>
          <a:lstStyle/>
          <a:p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</a:t>
            </a:r>
            <a:b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Panelu 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humanitárních organizací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6984776" cy="46085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3100" b="1" dirty="0">
                <a:solidFill>
                  <a:schemeClr val="tx1"/>
                </a:solidFill>
              </a:rPr>
              <a:t>Panel humanitárních organizací Ústeckého kraje </a:t>
            </a:r>
            <a:r>
              <a:rPr lang="cs-CZ" sz="3100" dirty="0">
                <a:solidFill>
                  <a:schemeClr val="tx1"/>
                </a:solidFill>
              </a:rPr>
              <a:t>(dále jen „Panel HO</a:t>
            </a:r>
            <a:r>
              <a:rPr lang="cs-CZ" sz="3100" dirty="0" smtClean="0">
                <a:solidFill>
                  <a:schemeClr val="tx1"/>
                </a:solidFill>
              </a:rPr>
              <a:t>“): </a:t>
            </a:r>
          </a:p>
          <a:p>
            <a:pPr algn="l"/>
            <a:endParaRPr lang="cs-CZ" sz="3100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dirty="0">
                <a:solidFill>
                  <a:schemeClr val="tx1"/>
                </a:solidFill>
              </a:rPr>
              <a:t>neformální pracovní skupina, </a:t>
            </a:r>
            <a:r>
              <a:rPr lang="cs-CZ" dirty="0" smtClean="0">
                <a:solidFill>
                  <a:schemeClr val="tx1"/>
                </a:solidFill>
              </a:rPr>
              <a:t>složená ze </a:t>
            </a:r>
            <a:endParaRPr lang="cs-CZ" dirty="0">
              <a:solidFill>
                <a:schemeClr val="tx1"/>
              </a:solidFill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	zástupců </a:t>
            </a:r>
            <a:r>
              <a:rPr lang="cs-CZ" dirty="0">
                <a:solidFill>
                  <a:schemeClr val="tx1"/>
                </a:solidFill>
              </a:rPr>
              <a:t>státních, příspěvkových a nestátních </a:t>
            </a:r>
            <a:r>
              <a:rPr lang="cs-CZ" dirty="0" smtClean="0">
                <a:solidFill>
                  <a:schemeClr val="tx1"/>
                </a:solidFill>
              </a:rPr>
              <a:t>	neziskových </a:t>
            </a:r>
            <a:r>
              <a:rPr lang="cs-CZ" dirty="0">
                <a:solidFill>
                  <a:schemeClr val="tx1"/>
                </a:solidFill>
              </a:rPr>
              <a:t>organizací s působností na území </a:t>
            </a:r>
            <a:r>
              <a:rPr lang="cs-CZ" dirty="0" smtClean="0">
                <a:solidFill>
                  <a:schemeClr val="tx1"/>
                </a:solidFill>
              </a:rPr>
              <a:t>	Ústeckého </a:t>
            </a:r>
            <a:r>
              <a:rPr lang="cs-CZ" dirty="0">
                <a:solidFill>
                  <a:schemeClr val="tx1"/>
                </a:solidFill>
              </a:rPr>
              <a:t>kraje, </a:t>
            </a:r>
            <a:endParaRPr lang="cs-CZ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dirty="0">
                <a:solidFill>
                  <a:schemeClr val="tx1"/>
                </a:solidFill>
              </a:rPr>
              <a:t>organizační, koordinační a komunikační </a:t>
            </a:r>
            <a:r>
              <a:rPr lang="cs-CZ" dirty="0" smtClean="0">
                <a:solidFill>
                  <a:schemeClr val="tx1"/>
                </a:solidFill>
              </a:rPr>
              <a:t>platformou </a:t>
            </a:r>
            <a:r>
              <a:rPr lang="cs-CZ" dirty="0">
                <a:solidFill>
                  <a:schemeClr val="tx1"/>
                </a:solidFill>
              </a:rPr>
              <a:t>pro poskytování komplexní péče o občana při řešení mimořádných událostí a krizových stavů, </a:t>
            </a:r>
            <a:endParaRPr lang="cs-CZ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nemá vlastní právní subjektivitu, tu však mají samostatně všechny organizace v Panelu HO sdružené. 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Aktivity_OCH\panel HO\promo_panelHO\zaloz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0" y="18936"/>
            <a:ext cx="1619672" cy="68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Oblastní spolek Českého červeného kříže Litoměřice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551"/>
            <a:ext cx="1855614" cy="18250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3" y="2306719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Krizová připravenost</a:t>
            </a:r>
          </a:p>
          <a:p>
            <a:endParaRPr lang="cs-CZ" b="1" dirty="0" smtClean="0"/>
          </a:p>
          <a:p>
            <a:r>
              <a:rPr lang="cs-CZ" dirty="0"/>
              <a:t>Humanitární </a:t>
            </a:r>
            <a:r>
              <a:rPr lang="cs-CZ" dirty="0" smtClean="0"/>
              <a:t>jednotka = </a:t>
            </a:r>
            <a:r>
              <a:rPr lang="cs-CZ" dirty="0"/>
              <a:t>zdravotnická, psychosociální, technická a humanitární </a:t>
            </a:r>
            <a:r>
              <a:rPr lang="cs-CZ" dirty="0" smtClean="0"/>
              <a:t>sekce.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zajištění chodu evakuačního </a:t>
            </a:r>
            <a:r>
              <a:rPr lang="cs-CZ" dirty="0" smtClean="0"/>
              <a:t>střediska a </a:t>
            </a:r>
            <a:r>
              <a:rPr lang="cs-CZ" dirty="0"/>
              <a:t>nouzového </a:t>
            </a:r>
            <a:r>
              <a:rPr lang="cs-CZ" dirty="0" smtClean="0"/>
              <a:t>ubytování,  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vedení evidence </a:t>
            </a:r>
            <a:r>
              <a:rPr lang="cs-CZ" dirty="0" smtClean="0"/>
              <a:t>přijímaných,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zdravotnická </a:t>
            </a:r>
            <a:r>
              <a:rPr lang="cs-CZ" dirty="0" smtClean="0"/>
              <a:t>pomoc,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psychosociální </a:t>
            </a:r>
            <a:r>
              <a:rPr lang="cs-CZ" dirty="0" smtClean="0"/>
              <a:t>pomoc. 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29035" y="5795701"/>
            <a:ext cx="2808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Autor foto: Oblastní spolek ČČK Litoměřice</a:t>
            </a:r>
            <a:endParaRPr lang="cs-CZ" sz="1200" i="1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84" y="1995549"/>
            <a:ext cx="2795618" cy="3727490"/>
          </a:xfrm>
        </p:spPr>
      </p:pic>
    </p:spTree>
    <p:extLst>
      <p:ext uri="{BB962C8B-B14F-4D97-AF65-F5344CB8AC3E}">
        <p14:creationId xmlns:p14="http://schemas.microsoft.com/office/powerpoint/2010/main" val="27658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204864"/>
            <a:ext cx="5256584" cy="25202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Zpracováno dle podkladů jednotlivých organizací.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Ústí nad </a:t>
            </a:r>
            <a:r>
              <a:rPr lang="cs-CZ" dirty="0" smtClean="0"/>
              <a:t>Labem, 2. 11.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82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984776" cy="1080120"/>
          </a:xfrm>
        </p:spPr>
        <p:txBody>
          <a:bodyPr>
            <a:noAutofit/>
          </a:bodyPr>
          <a:lstStyle/>
          <a:p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ČINNOST</a:t>
            </a:r>
            <a:b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Panelu 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humanitárních organizací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6984776" cy="482453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 smtClean="0">
                <a:solidFill>
                  <a:schemeClr val="tx1"/>
                </a:solidFill>
              </a:rPr>
              <a:t>koordinace </a:t>
            </a:r>
            <a:r>
              <a:rPr lang="cs-CZ" sz="1700" dirty="0">
                <a:solidFill>
                  <a:schemeClr val="tx1"/>
                </a:solidFill>
              </a:rPr>
              <a:t>činnosti nestátních nevládních organizací a dobrovolníků na území města Ústí nad Labem a Ústeckého </a:t>
            </a:r>
            <a:r>
              <a:rPr lang="cs-CZ" sz="1700" dirty="0" smtClean="0">
                <a:solidFill>
                  <a:schemeClr val="tx1"/>
                </a:solidFill>
              </a:rPr>
              <a:t>kraje,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spolupráce s krizovými štáby města Ústí nad Labem a Ústeckého kraje při řešení mimořádných událostí a krizových </a:t>
            </a:r>
            <a:r>
              <a:rPr lang="cs-CZ" sz="1700" dirty="0" smtClean="0">
                <a:solidFill>
                  <a:schemeClr val="tx1"/>
                </a:solidFill>
              </a:rPr>
              <a:t>stavů,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zabezpečení systému funkční a efektivní spolupráce osob a organizací nejen při přípravě na mimořádné události a krizové stavy, ale i bezprostřední pomoci na místě při odstraňování následků mimořádných událostí a krizových </a:t>
            </a:r>
            <a:r>
              <a:rPr lang="cs-CZ" sz="1700" dirty="0" smtClean="0">
                <a:solidFill>
                  <a:schemeClr val="tx1"/>
                </a:solidFill>
              </a:rPr>
              <a:t>stavů,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spolupráce se státní správou, samosprávou a dalšími </a:t>
            </a:r>
            <a:r>
              <a:rPr lang="cs-CZ" sz="1700" dirty="0" smtClean="0">
                <a:solidFill>
                  <a:schemeClr val="tx1"/>
                </a:solidFill>
              </a:rPr>
              <a:t>organizacemi,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podpora vzniku regionálních komunitních týmů, metodická podpora (Děčín, Litoměřice</a:t>
            </a:r>
            <a:r>
              <a:rPr lang="cs-CZ" sz="1700" dirty="0" smtClean="0">
                <a:solidFill>
                  <a:schemeClr val="tx1"/>
                </a:solidFill>
              </a:rPr>
              <a:t>),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spolupráce s již existujícími týmy s republikovou nebo místní působností (např. Komunitní intervenční psychosociální tým, Psychosociální intervenční </a:t>
            </a:r>
            <a:r>
              <a:rPr lang="cs-CZ" sz="1700" dirty="0" smtClean="0">
                <a:solidFill>
                  <a:schemeClr val="tx1"/>
                </a:solidFill>
              </a:rPr>
              <a:t>tým),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poskytování humanitární pomoci - psychosociální, zdravotní, krizové intervence, duchovní činnosti apod. dle zaměření jednotlivých </a:t>
            </a:r>
            <a:r>
              <a:rPr lang="cs-CZ" sz="1700" dirty="0" smtClean="0">
                <a:solidFill>
                  <a:schemeClr val="tx1"/>
                </a:solidFill>
              </a:rPr>
              <a:t>organizací,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podpora organizací pořádajících finanční a materiální sbírky ve prospěch zasažených </a:t>
            </a:r>
            <a:r>
              <a:rPr lang="cs-CZ" sz="1700" dirty="0" smtClean="0">
                <a:solidFill>
                  <a:schemeClr val="tx1"/>
                </a:solidFill>
              </a:rPr>
              <a:t>území,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vzdělávání veřejnosti a příprava propagačních a informačních </a:t>
            </a:r>
            <a:r>
              <a:rPr lang="cs-CZ" sz="1700" dirty="0" smtClean="0">
                <a:solidFill>
                  <a:schemeClr val="tx1"/>
                </a:solidFill>
              </a:rPr>
              <a:t>materiálů,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chemeClr val="tx1"/>
                </a:solidFill>
              </a:rPr>
              <a:t>tvorba a aktualizace funkční databáze poskytovatelů humanitární a psychosociální pomoci při a po mimořádných událostech a krizových stavech. </a:t>
            </a:r>
          </a:p>
          <a:p>
            <a:pPr algn="l">
              <a:buClr>
                <a:srgbClr val="00B050"/>
              </a:buClr>
            </a:pPr>
            <a:endParaRPr lang="cs-CZ" sz="1600" dirty="0" smtClean="0"/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Ø"/>
            </a:pPr>
            <a:endParaRPr lang="cs-CZ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Aktivity_OCH\panel HO\promo_panelHO\zaloz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0" y="18936"/>
            <a:ext cx="1619672" cy="68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453033" y="620688"/>
            <a:ext cx="3293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i="1" dirty="0" smtClean="0">
                <a:solidFill>
                  <a:prstClr val="black"/>
                </a:solidFill>
              </a:rPr>
              <a:t>Hřensko, po bleskových záplavách, 2010</a:t>
            </a:r>
          </a:p>
          <a:p>
            <a:r>
              <a:rPr lang="cs-CZ" sz="1500" i="1" dirty="0" smtClean="0">
                <a:solidFill>
                  <a:prstClr val="black"/>
                </a:solidFill>
              </a:rPr>
              <a:t>Autor foto: HZS Ústeckého kraje</a:t>
            </a:r>
            <a:endParaRPr lang="cs-CZ" sz="1500" i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94362" y="5229200"/>
            <a:ext cx="26516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i="1" dirty="0" smtClean="0">
                <a:solidFill>
                  <a:prstClr val="black"/>
                </a:solidFill>
              </a:rPr>
              <a:t>Ústí nad Labem, povodně, 2013</a:t>
            </a:r>
          </a:p>
          <a:p>
            <a:r>
              <a:rPr lang="cs-CZ" sz="1500" i="1" dirty="0" smtClean="0">
                <a:solidFill>
                  <a:prstClr val="black"/>
                </a:solidFill>
              </a:rPr>
              <a:t>Autor foto: Blesk - Karel Kopáč</a:t>
            </a:r>
            <a:endParaRPr lang="cs-CZ" sz="1500" i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80586" y="6175525"/>
            <a:ext cx="3456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dirty="0" smtClean="0">
                <a:solidFill>
                  <a:prstClr val="black"/>
                </a:solidFill>
              </a:rPr>
              <a:t>Benešov nad Ploučnicí, povodně 2010</a:t>
            </a:r>
          </a:p>
          <a:p>
            <a:r>
              <a:rPr lang="cs-CZ" sz="1500" i="1" dirty="0" smtClean="0">
                <a:solidFill>
                  <a:prstClr val="black"/>
                </a:solidFill>
              </a:rPr>
              <a:t>Autor foto: ZO ČSCH Benešov n. P.</a:t>
            </a:r>
            <a:endParaRPr lang="cs-CZ" sz="1500" i="1" dirty="0">
              <a:solidFill>
                <a:prstClr val="black"/>
              </a:solidFill>
            </a:endParaRPr>
          </a:p>
        </p:txBody>
      </p:sp>
      <p:pic>
        <p:nvPicPr>
          <p:cNvPr id="9" name="Picture 2" descr="D:\Aktivity_OCH\panel HO\promo_panelHO\zaloz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46" y="3"/>
            <a:ext cx="1214754" cy="68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99261"/>
            <a:ext cx="3168352" cy="237626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6662"/>
            <a:ext cx="4129505" cy="3096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29" y="2461880"/>
            <a:ext cx="4018421" cy="26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Principy Panelu 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otevřenost k zapojení všech zájemců o </a:t>
            </a:r>
            <a:r>
              <a:rPr lang="cs-CZ" sz="2000" dirty="0" smtClean="0"/>
              <a:t>spolupráci,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důraz na vytváření připravenosti mimo období mimořádných událostí a krizových </a:t>
            </a:r>
            <a:r>
              <a:rPr lang="cs-CZ" sz="2000" dirty="0" smtClean="0"/>
              <a:t>stavů, 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snaha o návaznost činností </a:t>
            </a:r>
            <a:r>
              <a:rPr lang="cs-CZ" sz="2000" dirty="0" smtClean="0"/>
              <a:t>integrovaného záchranného systému (IZS) </a:t>
            </a:r>
            <a:r>
              <a:rPr lang="cs-CZ" sz="2000" dirty="0"/>
              <a:t>s činnostmi </a:t>
            </a:r>
            <a:r>
              <a:rPr lang="cs-CZ" sz="2000" dirty="0" smtClean="0"/>
              <a:t>nestátních neziskových organizací (NNO) </a:t>
            </a:r>
            <a:r>
              <a:rPr lang="cs-CZ" sz="2000" dirty="0"/>
              <a:t>v PANELU </a:t>
            </a:r>
            <a:r>
              <a:rPr lang="cs-CZ" sz="2000" dirty="0" smtClean="0"/>
              <a:t>HO, 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vzájemné předávání informací mezi IZS a PANELEM HO;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osobní znalost kompetencí jednotlivých členů PANELU HO a </a:t>
            </a:r>
            <a:r>
              <a:rPr lang="cs-CZ" sz="2000" dirty="0" smtClean="0"/>
              <a:t>IZS, 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koordinovanost a spolupráce všech organizací při odstraňování následků krizových stavů a mimořádných událostí. </a:t>
            </a:r>
          </a:p>
          <a:p>
            <a:pPr marL="0" indent="0">
              <a:spcBef>
                <a:spcPts val="0"/>
              </a:spcBef>
              <a:buClr>
                <a:srgbClr val="00B050"/>
              </a:buClr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75283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Současný stav Panelu 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6635080" cy="4997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Koordinátorem Panelu HO je od roku 2014 Oblastní charita Ústí nad </a:t>
            </a:r>
            <a:r>
              <a:rPr lang="cs-CZ" sz="1800" dirty="0" smtClean="0"/>
              <a:t>Labem.</a:t>
            </a:r>
          </a:p>
          <a:p>
            <a:pPr marL="0" indent="0">
              <a:buNone/>
            </a:pPr>
            <a:endParaRPr lang="cs-CZ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V </a:t>
            </a:r>
            <a:r>
              <a:rPr lang="cs-CZ" sz="1800" dirty="0"/>
              <a:t>roce 2015 byly uzavřeny partnerské smlouvy o spolupráci mezi Oblastní charitou Ústí nad Labem a jednotlivými členskými organizacemi Panelu HO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V </a:t>
            </a:r>
            <a:r>
              <a:rPr lang="cs-CZ" sz="1800" dirty="0"/>
              <a:t>roce 2015 se uskutečnila průběžná jednání s Krajským úřadem Ústeckého kraje o spolupráci při řešení mimořádných situací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V </a:t>
            </a:r>
            <a:r>
              <a:rPr lang="cs-CZ" sz="1800" dirty="0"/>
              <a:t>říjnu 2015 </a:t>
            </a:r>
            <a:r>
              <a:rPr lang="cs-CZ" sz="1800" dirty="0" smtClean="0"/>
              <a:t> a v březnu 2016 proběhla společná </a:t>
            </a:r>
            <a:r>
              <a:rPr lang="cs-CZ" sz="1800" dirty="0"/>
              <a:t>setkání </a:t>
            </a:r>
            <a:r>
              <a:rPr lang="cs-CZ" sz="1800" dirty="0" smtClean="0"/>
              <a:t>Panelů </a:t>
            </a:r>
            <a:r>
              <a:rPr lang="cs-CZ" sz="1800" dirty="0"/>
              <a:t>HO Ústeckého a Libereckého </a:t>
            </a:r>
            <a:r>
              <a:rPr lang="cs-CZ" sz="1800" dirty="0" smtClean="0"/>
              <a:t>kraje.  </a:t>
            </a:r>
          </a:p>
          <a:p>
            <a:pPr marL="0" indent="0">
              <a:buNone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V roce 2016 – vznik Panelu HO Litoměřicko.</a:t>
            </a:r>
          </a:p>
          <a:p>
            <a:pPr marL="0" indent="0">
              <a:buNone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Panel HO Ústeckého kraje má dlouhodobě zastoupení v pracovní skupině Dobrovolnictví při mimořádných událostech, působící při MV ČR.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6162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ČLENOVÉ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Panelu HO Ústeckého kraje</a:t>
            </a:r>
            <a:endParaRPr lang="cs-CZ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5181" y="1340768"/>
            <a:ext cx="663508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Zástupci státní správy a samosprávy</a:t>
            </a:r>
            <a:endParaRPr lang="cs-CZ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Ústecký kraj – Krajský úřad Ústeckého kraje, odbor kancelář hejtmana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8" y="2779187"/>
            <a:ext cx="1005927" cy="126198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5536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Statutární město Ústí nad Labem odbor životního prostředí, oddělení mimořádných situací, odbor sociálních věcí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34" y="5445224"/>
            <a:ext cx="981541" cy="76816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771800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Hasičský záchranný sbor Ústeckého kraje – ochrana obyvatelstva a psychologická služba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652401"/>
            <a:ext cx="951058" cy="121320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131840" y="5475431"/>
            <a:ext cx="354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Policie ČR -  psychologická služba</a:t>
            </a:r>
          </a:p>
        </p:txBody>
      </p:sp>
      <p:pic>
        <p:nvPicPr>
          <p:cNvPr id="1026" name="Picture 2" descr="Výsledek obrázku pro policie č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29305"/>
            <a:ext cx="1290791" cy="9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2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Hasičský záchranný sbor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Ústeckého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263" y="1833557"/>
            <a:ext cx="6912768" cy="4403755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b="1" dirty="0"/>
              <a:t>Psychologická služba</a:t>
            </a:r>
          </a:p>
          <a:p>
            <a:pPr marL="457200" lvl="1" indent="0">
              <a:buNone/>
            </a:pPr>
            <a:endParaRPr lang="cs-CZ" dirty="0"/>
          </a:p>
          <a:p>
            <a:pPr marL="271463" lvl="1" indent="-271463">
              <a:buFont typeface="Wingdings" panose="05000000000000000000" pitchFamily="2" charset="2"/>
              <a:buChar char="Ø"/>
            </a:pPr>
            <a:r>
              <a:rPr lang="cs-CZ" sz="2100" dirty="0"/>
              <a:t>Psycholožka je koordinátorkou psychosociální pomoci integrovaného záchranného systému při řešení mimořádné události</a:t>
            </a:r>
            <a:r>
              <a:rPr lang="cs-CZ" sz="2100" dirty="0" smtClean="0"/>
              <a:t>.</a:t>
            </a:r>
          </a:p>
          <a:p>
            <a:pPr marL="0" lvl="1" indent="0">
              <a:buNone/>
            </a:pPr>
            <a:endParaRPr lang="cs-CZ" sz="2100" dirty="0"/>
          </a:p>
          <a:p>
            <a:pPr marL="185738" lvl="1" indent="-185738">
              <a:buFont typeface="Wingdings" panose="05000000000000000000" pitchFamily="2" charset="2"/>
              <a:buChar char="Ø"/>
              <a:tabLst>
                <a:tab pos="185738" algn="l"/>
              </a:tabLst>
            </a:pPr>
            <a:r>
              <a:rPr lang="cs-CZ" sz="2100" dirty="0"/>
              <a:t>Psycholožka mj. poskytuje supervizi příslušníkům (hasičům), humanitárním a psychosociálním pracovníkům</a:t>
            </a:r>
            <a:r>
              <a:rPr lang="cs-CZ" sz="2100" dirty="0" smtClean="0"/>
              <a:t>.</a:t>
            </a:r>
          </a:p>
          <a:p>
            <a:pPr marL="0" lvl="1" indent="0">
              <a:buNone/>
              <a:tabLst>
                <a:tab pos="185738" algn="l"/>
              </a:tabLst>
            </a:pPr>
            <a:endParaRPr lang="cs-CZ" sz="2100" dirty="0"/>
          </a:p>
          <a:p>
            <a:pPr marL="185738" lvl="1" indent="-185738">
              <a:buFont typeface="Wingdings" panose="05000000000000000000" pitchFamily="2" charset="2"/>
              <a:buChar char="Ø"/>
              <a:tabLst>
                <a:tab pos="185738" algn="l"/>
              </a:tabLst>
            </a:pPr>
            <a:r>
              <a:rPr lang="cs-CZ" sz="2100" dirty="0"/>
              <a:t>Tým posttraumatické péče </a:t>
            </a:r>
            <a:r>
              <a:rPr lang="cs-CZ" sz="2100" dirty="0" smtClean="0"/>
              <a:t>(22 </a:t>
            </a:r>
            <a:r>
              <a:rPr lang="cs-CZ" sz="2100" dirty="0"/>
              <a:t>osob) poskytuje péči příslušníkům i zasaženému obyvatelstvu</a:t>
            </a:r>
            <a:r>
              <a:rPr lang="cs-CZ" sz="2100" dirty="0" smtClean="0"/>
              <a:t>.</a:t>
            </a:r>
          </a:p>
          <a:p>
            <a:pPr marL="185738" lvl="1" indent="-185738">
              <a:buFont typeface="Wingdings" panose="05000000000000000000" pitchFamily="2" charset="2"/>
              <a:buChar char="Ø"/>
              <a:tabLst>
                <a:tab pos="185738" algn="l"/>
              </a:tabLst>
            </a:pPr>
            <a:endParaRPr lang="cs-CZ" sz="2100" dirty="0"/>
          </a:p>
          <a:p>
            <a:pPr marL="0" indent="271463">
              <a:buNone/>
            </a:pPr>
            <a:r>
              <a:rPr lang="cs-CZ" sz="3100" b="1" dirty="0"/>
              <a:t>Ochrana obyvatelstva</a:t>
            </a:r>
          </a:p>
          <a:p>
            <a:pPr marL="0" indent="271463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Plní úkoly civilní ochrany, zejména</a:t>
            </a:r>
            <a:r>
              <a:rPr lang="cs-CZ" sz="2600" dirty="0" smtClean="0"/>
              <a:t>:</a:t>
            </a:r>
          </a:p>
          <a:p>
            <a:pPr marL="0" indent="0">
              <a:buNone/>
            </a:pPr>
            <a:endParaRPr lang="cs-CZ" sz="1200" dirty="0" smtClean="0"/>
          </a:p>
          <a:p>
            <a:pPr lvl="1"/>
            <a:r>
              <a:rPr lang="cs-CZ" sz="2100" dirty="0" smtClean="0"/>
              <a:t>zabezpečení </a:t>
            </a:r>
            <a:r>
              <a:rPr lang="cs-CZ" sz="2100" dirty="0"/>
              <a:t>varování a vyrozumění</a:t>
            </a:r>
            <a:r>
              <a:rPr lang="cs-CZ" sz="2100" dirty="0" smtClean="0"/>
              <a:t>,</a:t>
            </a:r>
          </a:p>
          <a:p>
            <a:pPr marL="457200" lvl="1" indent="0">
              <a:buNone/>
            </a:pPr>
            <a:endParaRPr lang="cs-CZ" sz="1200" dirty="0"/>
          </a:p>
          <a:p>
            <a:pPr lvl="1"/>
            <a:r>
              <a:rPr lang="cs-CZ" sz="2100" dirty="0"/>
              <a:t>organizování a koordinace evakuace a ukrytí</a:t>
            </a:r>
            <a:r>
              <a:rPr lang="cs-CZ" sz="2100" dirty="0" smtClean="0"/>
              <a:t>,</a:t>
            </a:r>
          </a:p>
          <a:p>
            <a:pPr marL="457200" lvl="1" indent="0">
              <a:buNone/>
            </a:pPr>
            <a:endParaRPr lang="cs-CZ" sz="1200" dirty="0"/>
          </a:p>
          <a:p>
            <a:pPr lvl="1"/>
            <a:r>
              <a:rPr lang="cs-CZ" sz="2100" dirty="0"/>
              <a:t>organizování a koordinace nouzového přežití a humanitární pomoci.</a:t>
            </a:r>
          </a:p>
          <a:p>
            <a:pPr marL="0" indent="0">
              <a:spcBef>
                <a:spcPts val="0"/>
              </a:spcBef>
              <a:buClr>
                <a:srgbClr val="00B050"/>
              </a:buClr>
              <a:buNone/>
            </a:pPr>
            <a:endParaRPr lang="cs-CZ" sz="2000" i="1" dirty="0"/>
          </a:p>
        </p:txBody>
      </p:sp>
      <p:pic>
        <p:nvPicPr>
          <p:cNvPr id="4" name="Picture 4" descr="30_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375"/>
            <a:ext cx="1350417" cy="13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14181"/>
            <a:ext cx="6480720" cy="1078570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Oblastní charita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Ústí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 Labem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1353" y="1628800"/>
            <a:ext cx="6635080" cy="49971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Koordinátor Panelu HO.</a:t>
            </a:r>
          </a:p>
          <a:p>
            <a:pPr marL="0" indent="0">
              <a:buNone/>
            </a:pPr>
            <a:endParaRPr lang="cs-CZ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Účast </a:t>
            </a:r>
            <a:r>
              <a:rPr lang="cs-CZ" sz="1900" dirty="0"/>
              <a:t>Oblastní charity Ústí nad Labem při povodních, rozsah pomoci</a:t>
            </a:r>
            <a:r>
              <a:rPr lang="cs-CZ" sz="1900" dirty="0" smtClean="0"/>
              <a:t>:</a:t>
            </a:r>
          </a:p>
          <a:p>
            <a:pPr marL="0" indent="0">
              <a:buNone/>
            </a:pPr>
            <a:endParaRPr lang="cs-CZ" sz="1900" dirty="0" smtClean="0"/>
          </a:p>
          <a:p>
            <a:pPr marL="644525" indent="-285750">
              <a:buFont typeface="Calibri" panose="020F0502020204030204" pitchFamily="34" charset="0"/>
              <a:buChar char="–"/>
            </a:pPr>
            <a:r>
              <a:rPr lang="cs-CZ" sz="1800" dirty="0"/>
              <a:t>účast na krizových štábech Magistrátu města Ústí nad Labem,</a:t>
            </a:r>
          </a:p>
          <a:p>
            <a:pPr marL="644525" indent="-285750">
              <a:buFont typeface="Calibri" panose="020F0502020204030204" pitchFamily="34" charset="0"/>
              <a:buChar char="–"/>
            </a:pPr>
            <a:r>
              <a:rPr lang="cs-CZ" sz="1800" dirty="0"/>
              <a:t>zajištění pomoci v evakuačních centrech (</a:t>
            </a:r>
            <a:r>
              <a:rPr lang="cs-CZ" sz="1800" dirty="0" err="1"/>
              <a:t>Střekov</a:t>
            </a:r>
            <a:r>
              <a:rPr lang="cs-CZ" sz="1800" dirty="0"/>
              <a:t>, </a:t>
            </a:r>
            <a:r>
              <a:rPr lang="cs-CZ" sz="1800" dirty="0" err="1"/>
              <a:t>Důlce</a:t>
            </a:r>
            <a:r>
              <a:rPr lang="cs-CZ" sz="1800" dirty="0"/>
              <a:t>, Skřivánek, </a:t>
            </a:r>
            <a:r>
              <a:rPr lang="cs-CZ" sz="1800" dirty="0" err="1"/>
              <a:t>Vaňov</a:t>
            </a:r>
            <a:r>
              <a:rPr lang="cs-CZ" sz="1800" dirty="0"/>
              <a:t>),</a:t>
            </a:r>
          </a:p>
          <a:p>
            <a:pPr marL="644525" indent="-285750">
              <a:buFont typeface="Calibri" panose="020F0502020204030204" pitchFamily="34" charset="0"/>
              <a:buChar char="–"/>
            </a:pPr>
            <a:r>
              <a:rPr lang="cs-CZ" sz="1800" dirty="0"/>
              <a:t>zřízení a vedení dočasného humanitárního skladu (Azylový dům), </a:t>
            </a:r>
            <a:br>
              <a:rPr lang="cs-CZ" sz="1800" dirty="0"/>
            </a:br>
            <a:r>
              <a:rPr lang="cs-CZ" sz="1800" dirty="0"/>
              <a:t>distribuce ošacení, desinfekčních prostředků, úklidových pomůcek a nářadí, </a:t>
            </a:r>
          </a:p>
          <a:p>
            <a:pPr marL="644525" indent="-285750">
              <a:buFont typeface="Calibri" panose="020F0502020204030204" pitchFamily="34" charset="0"/>
              <a:buChar char="–"/>
            </a:pPr>
            <a:r>
              <a:rPr lang="cs-CZ" sz="1800" dirty="0"/>
              <a:t> půjčování vysoušečů,</a:t>
            </a:r>
          </a:p>
          <a:p>
            <a:pPr marL="644525" indent="-285750">
              <a:buFont typeface="Calibri" panose="020F0502020204030204" pitchFamily="34" charset="0"/>
              <a:buChar char="–"/>
            </a:pPr>
            <a:r>
              <a:rPr lang="cs-CZ" sz="1800" dirty="0"/>
              <a:t>monitoring zaplavených oblastí,</a:t>
            </a:r>
          </a:p>
          <a:p>
            <a:pPr marL="644525" indent="-285750">
              <a:buFont typeface="Calibri" panose="020F0502020204030204" pitchFamily="34" charset="0"/>
              <a:buChar char="–"/>
            </a:pPr>
            <a:r>
              <a:rPr lang="cs-CZ" sz="1800" dirty="0"/>
              <a:t>poskytování finančních prostředků postiženým domácnostem – spolupráce </a:t>
            </a:r>
            <a:r>
              <a:rPr lang="cs-CZ" sz="1800" dirty="0" smtClean="0"/>
              <a:t>s </a:t>
            </a:r>
            <a:r>
              <a:rPr lang="cs-CZ" sz="1800" dirty="0"/>
              <a:t>Diecézní charitou Litoměřice a </a:t>
            </a:r>
            <a:r>
              <a:rPr lang="cs-CZ" sz="1800" dirty="0" err="1"/>
              <a:t>Deutsche</a:t>
            </a:r>
            <a:r>
              <a:rPr lang="cs-CZ" sz="1800" dirty="0"/>
              <a:t> </a:t>
            </a:r>
            <a:r>
              <a:rPr lang="cs-CZ" sz="1800" dirty="0" err="1" smtClean="0"/>
              <a:t>Caritasverband</a:t>
            </a:r>
            <a:r>
              <a:rPr lang="cs-CZ" sz="1800" dirty="0" smtClean="0"/>
              <a:t>. </a:t>
            </a:r>
          </a:p>
          <a:p>
            <a:pPr marL="358775" indent="0">
              <a:buNone/>
            </a:pPr>
            <a:endParaRPr lang="cs-CZ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/>
              <a:t>Člen pracovní skupiny </a:t>
            </a:r>
            <a:r>
              <a:rPr lang="cs-CZ" sz="1900" dirty="0"/>
              <a:t>Dobrovolnictví při mimořádných </a:t>
            </a:r>
            <a:r>
              <a:rPr lang="cs-CZ" sz="1900" dirty="0" smtClean="0"/>
              <a:t>událostech při MV ČR.</a:t>
            </a:r>
            <a:endParaRPr lang="cs-CZ" sz="1900" dirty="0"/>
          </a:p>
          <a:p>
            <a:pPr marL="0" indent="0">
              <a:buNone/>
            </a:pPr>
            <a:r>
              <a:rPr lang="cs-CZ" sz="1800" dirty="0"/>
              <a:t>		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5651" cy="11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27355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1089</Words>
  <Application>Microsoft Office PowerPoint</Application>
  <PresentationFormat>Předvádění na obrazovce (4:3)</PresentationFormat>
  <Paragraphs>211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Vlastní návrh</vt:lpstr>
      <vt:lpstr>1_Motiv Office</vt:lpstr>
      <vt:lpstr>Panel humanitárních organizací  Ústeckého kraje</vt:lpstr>
      <vt:lpstr>CHARAKTERISTIKA Panelu humanitárních organizací</vt:lpstr>
      <vt:lpstr>ČINNOST Panelu humanitárních organizací</vt:lpstr>
      <vt:lpstr>Prezentace aplikace PowerPoint</vt:lpstr>
      <vt:lpstr>Principy Panelu HO</vt:lpstr>
      <vt:lpstr>Současný stav Panelu HO</vt:lpstr>
      <vt:lpstr>ČLENOVÉ Panelu HO Ústeckého kraje</vt:lpstr>
      <vt:lpstr>Hasičský záchranný sbor  Ústeckého kraje</vt:lpstr>
      <vt:lpstr>Oblastní charita Ústí nad Labem</vt:lpstr>
      <vt:lpstr>Oblastní charita Rumburk</vt:lpstr>
      <vt:lpstr> Oblastní charita Česká Kamenice</vt:lpstr>
      <vt:lpstr> Farní charita Lovosice </vt:lpstr>
      <vt:lpstr> Spirála, Ústecký kraj z. s. Terénní krizový tým</vt:lpstr>
      <vt:lpstr> Spirála, Ústecký kraj z. s. Centrum krizové intervence</vt:lpstr>
      <vt:lpstr> Dobrovolnické centrum, z.s. Ústí nad Labem</vt:lpstr>
      <vt:lpstr> MEDIC Děčín MEDIC Ústí nad Labem</vt:lpstr>
      <vt:lpstr> Člověk v tísni o. p. s.</vt:lpstr>
      <vt:lpstr> Diakonie ČCE Litoměřice</vt:lpstr>
      <vt:lpstr>AVAZ Děčín    Asociace vozíčkářů a zdravotně  i mentálně postižených v ČR, zapsaný spolek, z. s.</vt:lpstr>
      <vt:lpstr>Oblastní spolek Českého červeného kříže Litoměřice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Jana Poláková</dc:creator>
  <cp:lastModifiedBy>Ing. Jana Poláková - CPR Ovečka</cp:lastModifiedBy>
  <cp:revision>124</cp:revision>
  <dcterms:created xsi:type="dcterms:W3CDTF">2017-03-16T07:36:43Z</dcterms:created>
  <dcterms:modified xsi:type="dcterms:W3CDTF">2019-01-10T14:13:46Z</dcterms:modified>
</cp:coreProperties>
</file>